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82" r:id="rId3"/>
    <p:sldId id="281" r:id="rId4"/>
    <p:sldId id="287" r:id="rId5"/>
    <p:sldId id="285" r:id="rId6"/>
    <p:sldId id="286" r:id="rId7"/>
    <p:sldId id="284" r:id="rId8"/>
  </p:sldIdLst>
  <p:sldSz cx="12192000" cy="6858000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D52F0F-9EC2-4AE5-A138-5E4753C9B67E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9CD7C-EECB-467B-8408-5AFACA365F02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304930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1"/>
          <p:cNvSpPr txBox="1">
            <a:spLocks noChangeArrowheads="1"/>
          </p:cNvSpPr>
          <p:nvPr/>
        </p:nvSpPr>
        <p:spPr bwMode="auto">
          <a:xfrm>
            <a:off x="901700" y="762000"/>
            <a:ext cx="4978400" cy="373380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  <p:sp>
        <p:nvSpPr>
          <p:cNvPr id="40963" name="Text Box 2"/>
          <p:cNvSpPr txBox="1">
            <a:spLocks noChangeArrowheads="1"/>
          </p:cNvSpPr>
          <p:nvPr/>
        </p:nvSpPr>
        <p:spPr bwMode="auto">
          <a:xfrm>
            <a:off x="914400" y="4724400"/>
            <a:ext cx="4949825" cy="442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3680982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435447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310424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071240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218122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2130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84227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502756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66937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891562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488252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987796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05942-87D7-4CB3-8C1D-8C6B72A9CA17}" type="datetimeFigureOut">
              <a:rPr lang="et-EE" smtClean="0"/>
              <a:t>21.01.2019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96632-9B17-448F-9C5E-885EB808B84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326494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Lean_manufacturing" TargetMode="External"/><Relationship Id="rId13" Type="http://schemas.openxmlformats.org/officeDocument/2006/relationships/hyperlink" Target="https://en.wikipedia.org/wiki/Push%E2%80%93pull_strategy" TargetMode="External"/><Relationship Id="rId3" Type="http://schemas.openxmlformats.org/officeDocument/2006/relationships/hyperlink" Target="https://en.wikipedia.org/wiki/Software_development" TargetMode="External"/><Relationship Id="rId7" Type="http://schemas.openxmlformats.org/officeDocument/2006/relationships/hyperlink" Target="https://en.wikipedia.org/wiki/Signboard" TargetMode="External"/><Relationship Id="rId12" Type="http://schemas.openxmlformats.org/officeDocument/2006/relationships/hyperlink" Target="https://en.wikipedia.org/wiki/Kanban_board" TargetMode="External"/><Relationship Id="rId2" Type="http://schemas.openxmlformats.org/officeDocument/2006/relationships/hyperlink" Target="https://en.wikipedia.org/wiki/Agile_software_developmen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Scrum_(software_development)#cite_note-2" TargetMode="External"/><Relationship Id="rId11" Type="http://schemas.openxmlformats.org/officeDocument/2006/relationships/hyperlink" Target="https://en.wikipedia.org/wiki/Bottleneck_(production)" TargetMode="External"/><Relationship Id="rId5" Type="http://schemas.openxmlformats.org/officeDocument/2006/relationships/hyperlink" Target="https://en.wikipedia.org/wiki/Scrum_(software_development)#cite_note-schwaber-1" TargetMode="External"/><Relationship Id="rId10" Type="http://schemas.openxmlformats.org/officeDocument/2006/relationships/hyperlink" Target="https://en.wikipedia.org/wiki/System" TargetMode="External"/><Relationship Id="rId4" Type="http://schemas.openxmlformats.org/officeDocument/2006/relationships/hyperlink" Target="https://en.wikipedia.org/wiki/Stand-up_meeting" TargetMode="External"/><Relationship Id="rId9" Type="http://schemas.openxmlformats.org/officeDocument/2006/relationships/hyperlink" Target="https://en.wikipedia.org/wiki/Work_(disambiguation)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083877"/>
          </a:xfrm>
        </p:spPr>
        <p:txBody>
          <a:bodyPr>
            <a:normAutofit/>
          </a:bodyPr>
          <a:lstStyle/>
          <a:p>
            <a:pPr algn="l"/>
            <a:r>
              <a:rPr lang="et-EE" altLang="et-EE" smtClean="0"/>
              <a:t>Arendusprotsessist</a:t>
            </a:r>
            <a:r>
              <a:rPr lang="et-EE" altLang="et-EE" dirty="0" smtClean="0"/>
              <a:t/>
            </a:r>
            <a:br>
              <a:rPr lang="et-EE" altLang="et-EE" dirty="0" smtClean="0"/>
            </a:br>
            <a:r>
              <a:rPr lang="en-US" altLang="et-EE" sz="4000" dirty="0" smtClean="0"/>
              <a:t>http</a:t>
            </a:r>
            <a:r>
              <a:rPr lang="en-US" altLang="et-EE" sz="4000" dirty="0"/>
              <a:t>://www.projectcartoon.com/cartoon/2</a:t>
            </a:r>
            <a:endParaRPr lang="en-US" altLang="et-EE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98694"/>
            <a:ext cx="6400800" cy="1752600"/>
          </a:xfrm>
        </p:spPr>
        <p:txBody>
          <a:bodyPr rtlCol="0">
            <a:normAutofit/>
          </a:bodyPr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t-EE" dirty="0" smtClean="0"/>
          </a:p>
          <a:p>
            <a:pPr algn="l">
              <a:defRPr/>
            </a:pPr>
            <a:r>
              <a:rPr lang="et-EE" dirty="0" smtClean="0"/>
              <a:t>Tanel Tammet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8764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Kaks äärmust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 smtClean="0"/>
              <a:t>Kose meetod ehk waterfall: ranged etapid</a:t>
            </a:r>
          </a:p>
          <a:p>
            <a:endParaRPr lang="et-EE" dirty="0" smtClean="0"/>
          </a:p>
          <a:p>
            <a:endParaRPr lang="et-EE" dirty="0"/>
          </a:p>
          <a:p>
            <a:endParaRPr lang="et-EE" dirty="0"/>
          </a:p>
          <a:p>
            <a:endParaRPr lang="et-EE" dirty="0" smtClean="0"/>
          </a:p>
          <a:p>
            <a:endParaRPr lang="et-EE" dirty="0"/>
          </a:p>
          <a:p>
            <a:r>
              <a:rPr lang="et-EE" dirty="0" smtClean="0"/>
              <a:t>Agiilne arendus: tsüklilised etapid</a:t>
            </a:r>
            <a:endParaRPr lang="et-E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750" y="1135615"/>
            <a:ext cx="3034747" cy="22760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623" y="3717566"/>
            <a:ext cx="28575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509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2286000" y="0"/>
            <a:ext cx="7772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9pPr>
          </a:lstStyle>
          <a:p>
            <a:pPr>
              <a:lnSpc>
                <a:spcPct val="95000"/>
              </a:lnSpc>
              <a:buClrTx/>
              <a:buFontTx/>
              <a:buNone/>
            </a:pPr>
            <a:r>
              <a:rPr lang="et-EE" altLang="et-EE" b="1" dirty="0" smtClean="0">
                <a:solidFill>
                  <a:schemeClr val="tx1"/>
                </a:solidFill>
                <a:latin typeface="Bitstream Vera Sans" charset="0"/>
              </a:rPr>
              <a:t>Kose-meetodi tüüpilised etapid</a:t>
            </a:r>
            <a:endParaRPr lang="en-GB" altLang="et-EE" b="1" dirty="0">
              <a:solidFill>
                <a:schemeClr val="tx1"/>
              </a:solidFill>
              <a:latin typeface="Bitstream Vera Sans" charset="0"/>
            </a:endParaRP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362200" y="990600"/>
            <a:ext cx="7848600" cy="586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/>
          <a:lstStyle>
            <a:lvl1pPr marL="331788" indent="-331788">
              <a:tabLst>
                <a:tab pos="331788" algn="l"/>
                <a:tab pos="444500" algn="l"/>
                <a:tab pos="901700" algn="l"/>
                <a:tab pos="1358900" algn="l"/>
                <a:tab pos="1816100" algn="l"/>
                <a:tab pos="2273300" algn="l"/>
                <a:tab pos="2730500" algn="l"/>
                <a:tab pos="3187700" algn="l"/>
                <a:tab pos="3644900" algn="l"/>
                <a:tab pos="4102100" algn="l"/>
                <a:tab pos="4559300" algn="l"/>
                <a:tab pos="5016500" algn="l"/>
                <a:tab pos="5473700" algn="l"/>
                <a:tab pos="5930900" algn="l"/>
                <a:tab pos="6388100" algn="l"/>
                <a:tab pos="6845300" algn="l"/>
                <a:tab pos="7302500" algn="l"/>
                <a:tab pos="7759700" algn="l"/>
                <a:tab pos="8216900" algn="l"/>
                <a:tab pos="8674100" algn="l"/>
                <a:tab pos="91313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msgothic" charset="0"/>
                <a:cs typeface="msgothic" charset="0"/>
              </a:defRPr>
            </a:lvl1pPr>
            <a:lvl2pPr marL="731838" indent="-274638">
              <a:tabLst>
                <a:tab pos="331788" algn="l"/>
                <a:tab pos="444500" algn="l"/>
                <a:tab pos="901700" algn="l"/>
                <a:tab pos="1358900" algn="l"/>
                <a:tab pos="1816100" algn="l"/>
                <a:tab pos="2273300" algn="l"/>
                <a:tab pos="2730500" algn="l"/>
                <a:tab pos="3187700" algn="l"/>
                <a:tab pos="3644900" algn="l"/>
                <a:tab pos="4102100" algn="l"/>
                <a:tab pos="4559300" algn="l"/>
                <a:tab pos="5016500" algn="l"/>
                <a:tab pos="5473700" algn="l"/>
                <a:tab pos="5930900" algn="l"/>
                <a:tab pos="6388100" algn="l"/>
                <a:tab pos="6845300" algn="l"/>
                <a:tab pos="7302500" algn="l"/>
                <a:tab pos="7759700" algn="l"/>
                <a:tab pos="8216900" algn="l"/>
                <a:tab pos="8674100" algn="l"/>
                <a:tab pos="91313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msgothic" charset="0"/>
                <a:cs typeface="msgothic" charset="0"/>
              </a:defRPr>
            </a:lvl2pPr>
            <a:lvl3pPr>
              <a:tabLst>
                <a:tab pos="331788" algn="l"/>
                <a:tab pos="444500" algn="l"/>
                <a:tab pos="901700" algn="l"/>
                <a:tab pos="1358900" algn="l"/>
                <a:tab pos="1816100" algn="l"/>
                <a:tab pos="2273300" algn="l"/>
                <a:tab pos="2730500" algn="l"/>
                <a:tab pos="3187700" algn="l"/>
                <a:tab pos="3644900" algn="l"/>
                <a:tab pos="4102100" algn="l"/>
                <a:tab pos="4559300" algn="l"/>
                <a:tab pos="5016500" algn="l"/>
                <a:tab pos="5473700" algn="l"/>
                <a:tab pos="5930900" algn="l"/>
                <a:tab pos="6388100" algn="l"/>
                <a:tab pos="6845300" algn="l"/>
                <a:tab pos="7302500" algn="l"/>
                <a:tab pos="7759700" algn="l"/>
                <a:tab pos="8216900" algn="l"/>
                <a:tab pos="8674100" algn="l"/>
                <a:tab pos="91313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msgothic" charset="0"/>
                <a:cs typeface="msgothic" charset="0"/>
              </a:defRPr>
            </a:lvl3pPr>
            <a:lvl4pPr>
              <a:tabLst>
                <a:tab pos="331788" algn="l"/>
                <a:tab pos="444500" algn="l"/>
                <a:tab pos="901700" algn="l"/>
                <a:tab pos="1358900" algn="l"/>
                <a:tab pos="1816100" algn="l"/>
                <a:tab pos="2273300" algn="l"/>
                <a:tab pos="2730500" algn="l"/>
                <a:tab pos="3187700" algn="l"/>
                <a:tab pos="3644900" algn="l"/>
                <a:tab pos="4102100" algn="l"/>
                <a:tab pos="4559300" algn="l"/>
                <a:tab pos="5016500" algn="l"/>
                <a:tab pos="5473700" algn="l"/>
                <a:tab pos="5930900" algn="l"/>
                <a:tab pos="6388100" algn="l"/>
                <a:tab pos="6845300" algn="l"/>
                <a:tab pos="7302500" algn="l"/>
                <a:tab pos="7759700" algn="l"/>
                <a:tab pos="8216900" algn="l"/>
                <a:tab pos="8674100" algn="l"/>
                <a:tab pos="91313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msgothic" charset="0"/>
                <a:cs typeface="msgothic" charset="0"/>
              </a:defRPr>
            </a:lvl4pPr>
            <a:lvl5pPr>
              <a:tabLst>
                <a:tab pos="331788" algn="l"/>
                <a:tab pos="444500" algn="l"/>
                <a:tab pos="901700" algn="l"/>
                <a:tab pos="1358900" algn="l"/>
                <a:tab pos="1816100" algn="l"/>
                <a:tab pos="2273300" algn="l"/>
                <a:tab pos="2730500" algn="l"/>
                <a:tab pos="3187700" algn="l"/>
                <a:tab pos="3644900" algn="l"/>
                <a:tab pos="4102100" algn="l"/>
                <a:tab pos="4559300" algn="l"/>
                <a:tab pos="5016500" algn="l"/>
                <a:tab pos="5473700" algn="l"/>
                <a:tab pos="5930900" algn="l"/>
                <a:tab pos="6388100" algn="l"/>
                <a:tab pos="6845300" algn="l"/>
                <a:tab pos="7302500" algn="l"/>
                <a:tab pos="7759700" algn="l"/>
                <a:tab pos="8216900" algn="l"/>
                <a:tab pos="8674100" algn="l"/>
                <a:tab pos="91313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msgothic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444500" algn="l"/>
                <a:tab pos="901700" algn="l"/>
                <a:tab pos="1358900" algn="l"/>
                <a:tab pos="1816100" algn="l"/>
                <a:tab pos="2273300" algn="l"/>
                <a:tab pos="2730500" algn="l"/>
                <a:tab pos="3187700" algn="l"/>
                <a:tab pos="3644900" algn="l"/>
                <a:tab pos="4102100" algn="l"/>
                <a:tab pos="4559300" algn="l"/>
                <a:tab pos="5016500" algn="l"/>
                <a:tab pos="5473700" algn="l"/>
                <a:tab pos="5930900" algn="l"/>
                <a:tab pos="6388100" algn="l"/>
                <a:tab pos="6845300" algn="l"/>
                <a:tab pos="7302500" algn="l"/>
                <a:tab pos="7759700" algn="l"/>
                <a:tab pos="8216900" algn="l"/>
                <a:tab pos="8674100" algn="l"/>
                <a:tab pos="91313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msgothic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444500" algn="l"/>
                <a:tab pos="901700" algn="l"/>
                <a:tab pos="1358900" algn="l"/>
                <a:tab pos="1816100" algn="l"/>
                <a:tab pos="2273300" algn="l"/>
                <a:tab pos="2730500" algn="l"/>
                <a:tab pos="3187700" algn="l"/>
                <a:tab pos="3644900" algn="l"/>
                <a:tab pos="4102100" algn="l"/>
                <a:tab pos="4559300" algn="l"/>
                <a:tab pos="5016500" algn="l"/>
                <a:tab pos="5473700" algn="l"/>
                <a:tab pos="5930900" algn="l"/>
                <a:tab pos="6388100" algn="l"/>
                <a:tab pos="6845300" algn="l"/>
                <a:tab pos="7302500" algn="l"/>
                <a:tab pos="7759700" algn="l"/>
                <a:tab pos="8216900" algn="l"/>
                <a:tab pos="8674100" algn="l"/>
                <a:tab pos="91313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msgothic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444500" algn="l"/>
                <a:tab pos="901700" algn="l"/>
                <a:tab pos="1358900" algn="l"/>
                <a:tab pos="1816100" algn="l"/>
                <a:tab pos="2273300" algn="l"/>
                <a:tab pos="2730500" algn="l"/>
                <a:tab pos="3187700" algn="l"/>
                <a:tab pos="3644900" algn="l"/>
                <a:tab pos="4102100" algn="l"/>
                <a:tab pos="4559300" algn="l"/>
                <a:tab pos="5016500" algn="l"/>
                <a:tab pos="5473700" algn="l"/>
                <a:tab pos="5930900" algn="l"/>
                <a:tab pos="6388100" algn="l"/>
                <a:tab pos="6845300" algn="l"/>
                <a:tab pos="7302500" algn="l"/>
                <a:tab pos="7759700" algn="l"/>
                <a:tab pos="8216900" algn="l"/>
                <a:tab pos="8674100" algn="l"/>
                <a:tab pos="91313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msgothic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444500" algn="l"/>
                <a:tab pos="901700" algn="l"/>
                <a:tab pos="1358900" algn="l"/>
                <a:tab pos="1816100" algn="l"/>
                <a:tab pos="2273300" algn="l"/>
                <a:tab pos="2730500" algn="l"/>
                <a:tab pos="3187700" algn="l"/>
                <a:tab pos="3644900" algn="l"/>
                <a:tab pos="4102100" algn="l"/>
                <a:tab pos="4559300" algn="l"/>
                <a:tab pos="5016500" algn="l"/>
                <a:tab pos="5473700" algn="l"/>
                <a:tab pos="5930900" algn="l"/>
                <a:tab pos="6388100" algn="l"/>
                <a:tab pos="6845300" algn="l"/>
                <a:tab pos="7302500" algn="l"/>
                <a:tab pos="7759700" algn="l"/>
                <a:tab pos="8216900" algn="l"/>
                <a:tab pos="8674100" algn="l"/>
                <a:tab pos="91313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ea typeface="msgothic" charset="0"/>
                <a:cs typeface="msgothic" charset="0"/>
              </a:defRPr>
            </a:lvl9pPr>
          </a:lstStyle>
          <a:p>
            <a:pPr marL="333375">
              <a:lnSpc>
                <a:spcPct val="95000"/>
              </a:lnSpc>
              <a:spcBef>
                <a:spcPts val="450"/>
              </a:spcBef>
              <a:defRPr/>
            </a:pPr>
            <a:endParaRPr lang="en-GB" altLang="et-EE" sz="1800" dirty="0">
              <a:solidFill>
                <a:schemeClr val="tx1"/>
              </a:solidFill>
              <a:latin typeface="+mj-lt"/>
            </a:endParaRPr>
          </a:p>
          <a:p>
            <a:pPr lvl="1">
              <a:lnSpc>
                <a:spcPct val="95000"/>
              </a:lnSpc>
              <a:spcBef>
                <a:spcPts val="450"/>
              </a:spcBef>
              <a:buClr>
                <a:srgbClr val="CC0000"/>
              </a:buClr>
              <a:buFont typeface="Wingdings" charset="2"/>
              <a:buChar char=""/>
              <a:defRPr/>
            </a:pPr>
            <a:r>
              <a:rPr lang="en-GB" altLang="et-EE" sz="1800" b="1" dirty="0" err="1">
                <a:solidFill>
                  <a:schemeClr val="tx1"/>
                </a:solidFill>
                <a:latin typeface="+mj-lt"/>
              </a:rPr>
              <a:t>Müük</a:t>
            </a:r>
            <a:endParaRPr lang="en-GB" altLang="et-EE" sz="1800" b="1" dirty="0">
              <a:solidFill>
                <a:schemeClr val="tx1"/>
              </a:solidFill>
              <a:latin typeface="+mj-lt"/>
            </a:endParaRPr>
          </a:p>
          <a:p>
            <a:pPr lvl="1">
              <a:lnSpc>
                <a:spcPct val="95000"/>
              </a:lnSpc>
              <a:spcBef>
                <a:spcPts val="450"/>
              </a:spcBef>
              <a:buClr>
                <a:srgbClr val="CC0000"/>
              </a:buClr>
              <a:buFont typeface="Wingdings" charset="2"/>
              <a:buChar char=""/>
              <a:defRPr/>
            </a:pPr>
            <a:r>
              <a:rPr lang="en-GB" altLang="et-EE" sz="1800" b="1" dirty="0" err="1">
                <a:solidFill>
                  <a:schemeClr val="tx1"/>
                </a:solidFill>
                <a:latin typeface="+mj-lt"/>
              </a:rPr>
              <a:t>Eelanalüüs</a:t>
            </a:r>
            <a:endParaRPr lang="en-GB" altLang="et-EE" sz="1800" b="1" dirty="0">
              <a:solidFill>
                <a:schemeClr val="tx1"/>
              </a:solidFill>
              <a:latin typeface="+mj-lt"/>
            </a:endParaRPr>
          </a:p>
          <a:p>
            <a:pPr lvl="1">
              <a:lnSpc>
                <a:spcPct val="95000"/>
              </a:lnSpc>
              <a:spcBef>
                <a:spcPts val="450"/>
              </a:spcBef>
              <a:buClr>
                <a:srgbClr val="CC0000"/>
              </a:buClr>
              <a:buFont typeface="Wingdings" charset="2"/>
              <a:buChar char=""/>
              <a:defRPr/>
            </a:pPr>
            <a:r>
              <a:rPr lang="en-GB" altLang="et-EE" sz="1800" b="1" dirty="0" err="1">
                <a:solidFill>
                  <a:schemeClr val="tx1"/>
                </a:solidFill>
                <a:latin typeface="+mj-lt"/>
              </a:rPr>
              <a:t>Leping</a:t>
            </a:r>
            <a:endParaRPr lang="en-GB" altLang="et-EE" sz="1800" b="1" dirty="0">
              <a:solidFill>
                <a:schemeClr val="tx1"/>
              </a:solidFill>
              <a:latin typeface="+mj-lt"/>
            </a:endParaRPr>
          </a:p>
          <a:p>
            <a:pPr marL="733425" lvl="1">
              <a:lnSpc>
                <a:spcPct val="95000"/>
              </a:lnSpc>
              <a:spcBef>
                <a:spcPts val="450"/>
              </a:spcBef>
              <a:defRPr/>
            </a:pPr>
            <a:endParaRPr lang="en-GB" altLang="et-EE" sz="1800" b="1" dirty="0">
              <a:solidFill>
                <a:schemeClr val="tx1"/>
              </a:solidFill>
              <a:latin typeface="+mj-lt"/>
            </a:endParaRPr>
          </a:p>
          <a:p>
            <a:pPr lvl="1">
              <a:lnSpc>
                <a:spcPct val="95000"/>
              </a:lnSpc>
              <a:spcBef>
                <a:spcPts val="450"/>
              </a:spcBef>
              <a:buClr>
                <a:srgbClr val="CC0000"/>
              </a:buClr>
              <a:buFont typeface="Wingdings" charset="2"/>
              <a:buChar char=""/>
              <a:defRPr/>
            </a:pPr>
            <a:r>
              <a:rPr lang="en-GB" altLang="et-EE" sz="1800" b="1" dirty="0" err="1">
                <a:solidFill>
                  <a:schemeClr val="tx1"/>
                </a:solidFill>
                <a:latin typeface="+mj-lt"/>
              </a:rPr>
              <a:t>Analüüs</a:t>
            </a:r>
            <a:endParaRPr lang="en-GB" altLang="et-EE" sz="1800" b="1" dirty="0">
              <a:solidFill>
                <a:schemeClr val="tx1"/>
              </a:solidFill>
              <a:latin typeface="+mj-lt"/>
            </a:endParaRPr>
          </a:p>
          <a:p>
            <a:pPr lvl="1">
              <a:lnSpc>
                <a:spcPct val="95000"/>
              </a:lnSpc>
              <a:spcBef>
                <a:spcPts val="450"/>
              </a:spcBef>
              <a:buClr>
                <a:srgbClr val="CC0000"/>
              </a:buClr>
              <a:buFont typeface="Wingdings" charset="2"/>
              <a:buChar char=""/>
              <a:defRPr/>
            </a:pPr>
            <a:r>
              <a:rPr lang="en-GB" altLang="et-EE" sz="1800" b="1" dirty="0" err="1">
                <a:solidFill>
                  <a:schemeClr val="tx1"/>
                </a:solidFill>
                <a:latin typeface="+mj-lt"/>
              </a:rPr>
              <a:t>Projekt</a:t>
            </a:r>
            <a:endParaRPr lang="en-GB" altLang="et-EE" sz="1800" b="1" dirty="0">
              <a:solidFill>
                <a:schemeClr val="tx1"/>
              </a:solidFill>
              <a:latin typeface="+mj-lt"/>
            </a:endParaRPr>
          </a:p>
          <a:p>
            <a:pPr lvl="1">
              <a:lnSpc>
                <a:spcPct val="95000"/>
              </a:lnSpc>
              <a:spcBef>
                <a:spcPts val="450"/>
              </a:spcBef>
              <a:buClr>
                <a:srgbClr val="CC0000"/>
              </a:buClr>
              <a:buFont typeface="Wingdings" charset="2"/>
              <a:buChar char=""/>
              <a:defRPr/>
            </a:pPr>
            <a:r>
              <a:rPr lang="en-GB" altLang="et-EE" sz="1800" b="1" dirty="0" err="1">
                <a:solidFill>
                  <a:schemeClr val="tx1"/>
                </a:solidFill>
                <a:latin typeface="+mj-lt"/>
              </a:rPr>
              <a:t>Realisatsioon</a:t>
            </a:r>
            <a:endParaRPr lang="en-GB" altLang="et-EE" sz="1800" b="1" dirty="0">
              <a:solidFill>
                <a:schemeClr val="tx1"/>
              </a:solidFill>
              <a:latin typeface="+mj-lt"/>
            </a:endParaRPr>
          </a:p>
          <a:p>
            <a:pPr lvl="1">
              <a:lnSpc>
                <a:spcPct val="95000"/>
              </a:lnSpc>
              <a:spcBef>
                <a:spcPts val="450"/>
              </a:spcBef>
              <a:buClr>
                <a:srgbClr val="CC0000"/>
              </a:buClr>
              <a:buFont typeface="Wingdings" charset="2"/>
              <a:buChar char=""/>
              <a:defRPr/>
            </a:pPr>
            <a:r>
              <a:rPr lang="en-GB" altLang="et-EE" sz="1800" b="1" dirty="0" err="1">
                <a:solidFill>
                  <a:schemeClr val="tx1"/>
                </a:solidFill>
                <a:latin typeface="+mj-lt"/>
              </a:rPr>
              <a:t>Sisemine</a:t>
            </a:r>
            <a:r>
              <a:rPr lang="en-GB" altLang="et-EE" sz="18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GB" altLang="et-EE" sz="1800" b="1" dirty="0" err="1">
                <a:solidFill>
                  <a:schemeClr val="tx1"/>
                </a:solidFill>
                <a:latin typeface="+mj-lt"/>
              </a:rPr>
              <a:t>testimine</a:t>
            </a:r>
            <a:r>
              <a:rPr lang="en-GB" altLang="et-EE" sz="18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GB" altLang="et-EE" sz="1800" b="1" dirty="0" err="1">
                <a:solidFill>
                  <a:schemeClr val="tx1"/>
                </a:solidFill>
                <a:latin typeface="+mj-lt"/>
              </a:rPr>
              <a:t>ja</a:t>
            </a:r>
            <a:r>
              <a:rPr lang="en-GB" altLang="et-EE" sz="18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GB" altLang="et-EE" sz="1800" b="1" dirty="0" err="1">
                <a:solidFill>
                  <a:schemeClr val="tx1"/>
                </a:solidFill>
                <a:latin typeface="+mj-lt"/>
              </a:rPr>
              <a:t>sättimine</a:t>
            </a:r>
            <a:endParaRPr lang="en-GB" altLang="et-EE" sz="1800" b="1" dirty="0">
              <a:solidFill>
                <a:schemeClr val="tx1"/>
              </a:solidFill>
              <a:latin typeface="+mj-lt"/>
            </a:endParaRPr>
          </a:p>
          <a:p>
            <a:pPr lvl="1">
              <a:lnSpc>
                <a:spcPct val="95000"/>
              </a:lnSpc>
              <a:spcBef>
                <a:spcPts val="450"/>
              </a:spcBef>
              <a:buClr>
                <a:srgbClr val="CC0000"/>
              </a:buClr>
              <a:buFont typeface="Wingdings" charset="2"/>
              <a:buChar char=""/>
              <a:defRPr/>
            </a:pPr>
            <a:r>
              <a:rPr lang="en-GB" altLang="et-EE" sz="1800" b="1" dirty="0" err="1">
                <a:solidFill>
                  <a:schemeClr val="tx1"/>
                </a:solidFill>
                <a:latin typeface="+mj-lt"/>
              </a:rPr>
              <a:t>Kliendiga</a:t>
            </a:r>
            <a:r>
              <a:rPr lang="en-GB" altLang="et-EE" sz="18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GB" altLang="et-EE" sz="1800" b="1" dirty="0" err="1">
                <a:solidFill>
                  <a:schemeClr val="tx1"/>
                </a:solidFill>
                <a:latin typeface="+mj-lt"/>
              </a:rPr>
              <a:t>testimine</a:t>
            </a:r>
            <a:r>
              <a:rPr lang="en-GB" altLang="et-EE" sz="18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GB" altLang="et-EE" sz="1800" b="1" dirty="0" err="1">
                <a:solidFill>
                  <a:schemeClr val="tx1"/>
                </a:solidFill>
                <a:latin typeface="+mj-lt"/>
              </a:rPr>
              <a:t>ja</a:t>
            </a:r>
            <a:r>
              <a:rPr lang="en-GB" altLang="et-EE" sz="18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GB" altLang="et-EE" sz="1800" b="1" dirty="0" err="1">
                <a:solidFill>
                  <a:schemeClr val="tx1"/>
                </a:solidFill>
                <a:latin typeface="+mj-lt"/>
              </a:rPr>
              <a:t>sättimine</a:t>
            </a:r>
            <a:endParaRPr lang="en-GB" altLang="et-EE" sz="1800" b="1" dirty="0">
              <a:solidFill>
                <a:schemeClr val="tx1"/>
              </a:solidFill>
              <a:latin typeface="+mj-lt"/>
            </a:endParaRPr>
          </a:p>
          <a:p>
            <a:pPr lvl="1">
              <a:lnSpc>
                <a:spcPct val="95000"/>
              </a:lnSpc>
              <a:spcBef>
                <a:spcPts val="450"/>
              </a:spcBef>
              <a:buClr>
                <a:srgbClr val="CC0000"/>
              </a:buClr>
              <a:buFont typeface="Wingdings" charset="2"/>
              <a:buChar char=""/>
              <a:defRPr/>
            </a:pPr>
            <a:r>
              <a:rPr lang="en-GB" altLang="et-EE" sz="1800" b="1" dirty="0" err="1">
                <a:solidFill>
                  <a:schemeClr val="tx1"/>
                </a:solidFill>
                <a:latin typeface="+mj-lt"/>
              </a:rPr>
              <a:t>Dokumentatsioon</a:t>
            </a:r>
            <a:endParaRPr lang="en-GB" altLang="et-EE" sz="1800" b="1" dirty="0">
              <a:solidFill>
                <a:schemeClr val="tx1"/>
              </a:solidFill>
              <a:latin typeface="+mj-lt"/>
            </a:endParaRPr>
          </a:p>
          <a:p>
            <a:pPr lvl="1">
              <a:lnSpc>
                <a:spcPct val="95000"/>
              </a:lnSpc>
              <a:spcBef>
                <a:spcPts val="450"/>
              </a:spcBef>
              <a:buClr>
                <a:srgbClr val="CC0000"/>
              </a:buClr>
              <a:buFont typeface="Wingdings" charset="2"/>
              <a:buChar char=""/>
              <a:defRPr/>
            </a:pPr>
            <a:r>
              <a:rPr lang="en-GB" altLang="et-EE" sz="1800" b="1" dirty="0" err="1">
                <a:solidFill>
                  <a:schemeClr val="tx1"/>
                </a:solidFill>
                <a:latin typeface="+mj-lt"/>
              </a:rPr>
              <a:t>Koolitus</a:t>
            </a:r>
            <a:endParaRPr lang="en-GB" altLang="et-EE" sz="1800" b="1" dirty="0">
              <a:solidFill>
                <a:schemeClr val="tx1"/>
              </a:solidFill>
              <a:latin typeface="+mj-lt"/>
            </a:endParaRPr>
          </a:p>
          <a:p>
            <a:pPr marL="733425" lvl="1">
              <a:lnSpc>
                <a:spcPct val="95000"/>
              </a:lnSpc>
              <a:spcBef>
                <a:spcPts val="450"/>
              </a:spcBef>
              <a:defRPr/>
            </a:pPr>
            <a:endParaRPr lang="en-GB" altLang="et-EE" sz="1800" b="1" dirty="0">
              <a:solidFill>
                <a:schemeClr val="tx1"/>
              </a:solidFill>
              <a:latin typeface="+mj-lt"/>
            </a:endParaRPr>
          </a:p>
          <a:p>
            <a:pPr lvl="1">
              <a:lnSpc>
                <a:spcPct val="95000"/>
              </a:lnSpc>
              <a:spcBef>
                <a:spcPts val="450"/>
              </a:spcBef>
              <a:buClr>
                <a:srgbClr val="CC0000"/>
              </a:buClr>
              <a:buFont typeface="Wingdings" charset="2"/>
              <a:buChar char=""/>
              <a:defRPr/>
            </a:pPr>
            <a:r>
              <a:rPr lang="en-GB" altLang="et-EE" sz="1800" b="1" dirty="0" err="1">
                <a:solidFill>
                  <a:schemeClr val="tx1"/>
                </a:solidFill>
                <a:latin typeface="+mj-lt"/>
              </a:rPr>
              <a:t>Projekti</a:t>
            </a:r>
            <a:r>
              <a:rPr lang="en-GB" altLang="et-EE" sz="18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GB" altLang="et-EE" sz="1800" b="1" dirty="0" err="1">
                <a:solidFill>
                  <a:schemeClr val="tx1"/>
                </a:solidFill>
                <a:latin typeface="+mj-lt"/>
              </a:rPr>
              <a:t>vastuvõtmine</a:t>
            </a:r>
            <a:r>
              <a:rPr lang="en-GB" altLang="et-EE" sz="18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GB" altLang="et-EE" sz="1800" b="1" dirty="0" err="1">
                <a:solidFill>
                  <a:schemeClr val="tx1"/>
                </a:solidFill>
                <a:latin typeface="+mj-lt"/>
              </a:rPr>
              <a:t>ja</a:t>
            </a:r>
            <a:r>
              <a:rPr lang="en-GB" altLang="et-EE" sz="18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GB" altLang="et-EE" sz="1800" b="1" dirty="0" err="1">
                <a:solidFill>
                  <a:schemeClr val="tx1"/>
                </a:solidFill>
                <a:latin typeface="+mj-lt"/>
              </a:rPr>
              <a:t>arveldamine</a:t>
            </a:r>
            <a:endParaRPr lang="en-GB" altLang="et-EE" sz="1800" b="1" dirty="0">
              <a:solidFill>
                <a:schemeClr val="tx1"/>
              </a:solidFill>
              <a:latin typeface="+mj-lt"/>
            </a:endParaRPr>
          </a:p>
          <a:p>
            <a:pPr lvl="1">
              <a:lnSpc>
                <a:spcPct val="95000"/>
              </a:lnSpc>
              <a:spcBef>
                <a:spcPts val="450"/>
              </a:spcBef>
              <a:buClr>
                <a:srgbClr val="CC0000"/>
              </a:buClr>
              <a:buFont typeface="Wingdings" charset="2"/>
              <a:buChar char=""/>
              <a:defRPr/>
            </a:pPr>
            <a:r>
              <a:rPr lang="en-GB" altLang="et-EE" sz="1800" b="1" dirty="0" err="1">
                <a:solidFill>
                  <a:schemeClr val="tx1"/>
                </a:solidFill>
                <a:latin typeface="+mj-lt"/>
              </a:rPr>
              <a:t>Toetus</a:t>
            </a:r>
            <a:r>
              <a:rPr lang="en-GB" altLang="et-EE" sz="18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GB" altLang="et-EE" sz="1800" b="1" dirty="0" err="1">
                <a:solidFill>
                  <a:schemeClr val="tx1"/>
                </a:solidFill>
                <a:latin typeface="+mj-lt"/>
              </a:rPr>
              <a:t>ja</a:t>
            </a:r>
            <a:r>
              <a:rPr lang="en-GB" altLang="et-EE" sz="18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GB" altLang="et-EE" sz="1800" b="1" dirty="0" err="1">
                <a:solidFill>
                  <a:schemeClr val="tx1"/>
                </a:solidFill>
                <a:latin typeface="+mj-lt"/>
              </a:rPr>
              <a:t>sättimine</a:t>
            </a:r>
            <a:endParaRPr lang="en-GB" altLang="et-EE" sz="1800" b="1" dirty="0">
              <a:solidFill>
                <a:schemeClr val="tx1"/>
              </a:solidFill>
              <a:latin typeface="+mj-lt"/>
            </a:endParaRPr>
          </a:p>
          <a:p>
            <a:pPr marL="733425" lvl="1">
              <a:lnSpc>
                <a:spcPct val="95000"/>
              </a:lnSpc>
              <a:spcBef>
                <a:spcPts val="450"/>
              </a:spcBef>
              <a:defRPr/>
            </a:pPr>
            <a:endParaRPr lang="en-GB" altLang="et-EE" sz="1800" b="1" dirty="0">
              <a:solidFill>
                <a:schemeClr val="tx1"/>
              </a:solidFill>
              <a:latin typeface="+mj-lt"/>
            </a:endParaRPr>
          </a:p>
          <a:p>
            <a:pPr marL="333375">
              <a:lnSpc>
                <a:spcPct val="95000"/>
              </a:lnSpc>
              <a:spcBef>
                <a:spcPts val="450"/>
              </a:spcBef>
              <a:defRPr/>
            </a:pPr>
            <a:endParaRPr lang="en-GB" altLang="et-EE" sz="1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389" name="Line 6"/>
          <p:cNvSpPr>
            <a:spLocks noChangeShapeType="1"/>
          </p:cNvSpPr>
          <p:nvPr/>
        </p:nvSpPr>
        <p:spPr bwMode="auto">
          <a:xfrm flipH="1">
            <a:off x="4789489" y="1828800"/>
            <a:ext cx="2232025" cy="152400"/>
          </a:xfrm>
          <a:prstGeom prst="line">
            <a:avLst/>
          </a:prstGeom>
          <a:noFill/>
          <a:ln w="25560" cap="sq">
            <a:solidFill>
              <a:srgbClr val="3333FF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16390" name="Line 7"/>
          <p:cNvSpPr>
            <a:spLocks noChangeShapeType="1"/>
          </p:cNvSpPr>
          <p:nvPr/>
        </p:nvSpPr>
        <p:spPr bwMode="auto">
          <a:xfrm flipH="1">
            <a:off x="5856289" y="3200400"/>
            <a:ext cx="1470025" cy="152400"/>
          </a:xfrm>
          <a:prstGeom prst="line">
            <a:avLst/>
          </a:prstGeom>
          <a:noFill/>
          <a:ln w="25560" cap="sq">
            <a:solidFill>
              <a:srgbClr val="3333FF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16391" name="Line 8"/>
          <p:cNvSpPr>
            <a:spLocks noChangeShapeType="1"/>
          </p:cNvSpPr>
          <p:nvPr/>
        </p:nvSpPr>
        <p:spPr bwMode="auto">
          <a:xfrm flipH="1">
            <a:off x="6084889" y="4953000"/>
            <a:ext cx="1470025" cy="381000"/>
          </a:xfrm>
          <a:prstGeom prst="line">
            <a:avLst/>
          </a:prstGeom>
          <a:noFill/>
          <a:ln w="25560" cap="sq">
            <a:solidFill>
              <a:srgbClr val="3333FF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grpSp>
        <p:nvGrpSpPr>
          <p:cNvPr id="16392" name="Group 9"/>
          <p:cNvGrpSpPr>
            <a:grpSpLocks/>
          </p:cNvGrpSpPr>
          <p:nvPr/>
        </p:nvGrpSpPr>
        <p:grpSpPr bwMode="auto">
          <a:xfrm>
            <a:off x="7375527" y="1431926"/>
            <a:ext cx="2286001" cy="333375"/>
            <a:chOff x="3686" y="902"/>
            <a:chExt cx="1440" cy="210"/>
          </a:xfrm>
        </p:grpSpPr>
        <p:sp>
          <p:nvSpPr>
            <p:cNvPr id="16408" name="AutoShape 10"/>
            <p:cNvSpPr>
              <a:spLocks noChangeArrowheads="1"/>
            </p:cNvSpPr>
            <p:nvPr/>
          </p:nvSpPr>
          <p:spPr bwMode="auto">
            <a:xfrm>
              <a:off x="3686" y="902"/>
              <a:ext cx="1423" cy="210"/>
            </a:xfrm>
            <a:prstGeom prst="roundRect">
              <a:avLst>
                <a:gd name="adj" fmla="val 468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 altLang="et-EE"/>
            </a:p>
          </p:txBody>
        </p:sp>
        <p:sp>
          <p:nvSpPr>
            <p:cNvPr id="16409" name="AutoShape 11"/>
            <p:cNvSpPr>
              <a:spLocks noChangeArrowheads="1"/>
            </p:cNvSpPr>
            <p:nvPr/>
          </p:nvSpPr>
          <p:spPr bwMode="auto">
            <a:xfrm>
              <a:off x="3690" y="902"/>
              <a:ext cx="1436" cy="204"/>
            </a:xfrm>
            <a:prstGeom prst="roundRect">
              <a:avLst>
                <a:gd name="adj" fmla="val 468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5pPr>
              <a:lvl6pPr marL="2514600" indent="-228600" defTabSz="457200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6pPr>
              <a:lvl7pPr marL="2971800" indent="-228600" defTabSz="457200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7pPr>
              <a:lvl8pPr marL="3429000" indent="-228600" defTabSz="457200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8pPr>
              <a:lvl9pPr marL="3886200" indent="-228600" defTabSz="457200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9pPr>
            </a:lstStyle>
            <a:p>
              <a:pPr>
                <a:lnSpc>
                  <a:spcPct val="93000"/>
                </a:lnSpc>
                <a:buClrTx/>
                <a:buFontTx/>
                <a:buNone/>
              </a:pPr>
              <a:r>
                <a:rPr lang="en-GB" altLang="et-EE" sz="1600" b="1">
                  <a:solidFill>
                    <a:srgbClr val="000000"/>
                  </a:solidFill>
                  <a:latin typeface="Arial" panose="020B0604020202020204" pitchFamily="34" charset="0"/>
                </a:rPr>
                <a:t>Ettevalmistavad osad</a:t>
              </a:r>
            </a:p>
          </p:txBody>
        </p:sp>
      </p:grpSp>
      <p:grpSp>
        <p:nvGrpSpPr>
          <p:cNvPr id="16393" name="Group 12"/>
          <p:cNvGrpSpPr>
            <a:grpSpLocks/>
          </p:cNvGrpSpPr>
          <p:nvPr/>
        </p:nvGrpSpPr>
        <p:grpSpPr bwMode="auto">
          <a:xfrm>
            <a:off x="7451726" y="2955926"/>
            <a:ext cx="1635125" cy="333375"/>
            <a:chOff x="3734" y="1862"/>
            <a:chExt cx="1030" cy="210"/>
          </a:xfrm>
        </p:grpSpPr>
        <p:sp>
          <p:nvSpPr>
            <p:cNvPr id="16406" name="AutoShape 13"/>
            <p:cNvSpPr>
              <a:spLocks noChangeArrowheads="1"/>
            </p:cNvSpPr>
            <p:nvPr/>
          </p:nvSpPr>
          <p:spPr bwMode="auto">
            <a:xfrm>
              <a:off x="3734" y="1862"/>
              <a:ext cx="1018" cy="210"/>
            </a:xfrm>
            <a:prstGeom prst="roundRect">
              <a:avLst>
                <a:gd name="adj" fmla="val 468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 altLang="et-EE"/>
            </a:p>
          </p:txBody>
        </p:sp>
        <p:sp>
          <p:nvSpPr>
            <p:cNvPr id="16407" name="AutoShape 14"/>
            <p:cNvSpPr>
              <a:spLocks noChangeArrowheads="1"/>
            </p:cNvSpPr>
            <p:nvPr/>
          </p:nvSpPr>
          <p:spPr bwMode="auto">
            <a:xfrm>
              <a:off x="3737" y="1862"/>
              <a:ext cx="1027" cy="204"/>
            </a:xfrm>
            <a:prstGeom prst="roundRect">
              <a:avLst>
                <a:gd name="adj" fmla="val 468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5pPr>
              <a:lvl6pPr marL="2514600" indent="-228600" defTabSz="457200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6pPr>
              <a:lvl7pPr marL="2971800" indent="-228600" defTabSz="457200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7pPr>
              <a:lvl8pPr marL="3429000" indent="-228600" defTabSz="457200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8pPr>
              <a:lvl9pPr marL="3886200" indent="-228600" defTabSz="457200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9pPr>
            </a:lstStyle>
            <a:p>
              <a:pPr>
                <a:lnSpc>
                  <a:spcPct val="93000"/>
                </a:lnSpc>
                <a:buClrTx/>
                <a:buFontTx/>
                <a:buNone/>
              </a:pPr>
              <a:r>
                <a:rPr lang="en-GB" altLang="et-EE" sz="1600" b="1">
                  <a:solidFill>
                    <a:srgbClr val="000000"/>
                  </a:solidFill>
                  <a:latin typeface="Arial" panose="020B0604020202020204" pitchFamily="34" charset="0"/>
                </a:rPr>
                <a:t>Realiseerimine</a:t>
              </a:r>
            </a:p>
          </p:txBody>
        </p:sp>
      </p:grpSp>
      <p:grpSp>
        <p:nvGrpSpPr>
          <p:cNvPr id="16394" name="Group 15"/>
          <p:cNvGrpSpPr>
            <a:grpSpLocks/>
          </p:cNvGrpSpPr>
          <p:nvPr/>
        </p:nvGrpSpPr>
        <p:grpSpPr bwMode="auto">
          <a:xfrm>
            <a:off x="7680327" y="4556126"/>
            <a:ext cx="2546351" cy="333375"/>
            <a:chOff x="3878" y="2870"/>
            <a:chExt cx="1604" cy="210"/>
          </a:xfrm>
        </p:grpSpPr>
        <p:sp>
          <p:nvSpPr>
            <p:cNvPr id="16404" name="AutoShape 16"/>
            <p:cNvSpPr>
              <a:spLocks noChangeArrowheads="1"/>
            </p:cNvSpPr>
            <p:nvPr/>
          </p:nvSpPr>
          <p:spPr bwMode="auto">
            <a:xfrm>
              <a:off x="3878" y="2870"/>
              <a:ext cx="1587" cy="210"/>
            </a:xfrm>
            <a:prstGeom prst="roundRect">
              <a:avLst>
                <a:gd name="adj" fmla="val 468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 altLang="et-EE"/>
            </a:p>
          </p:txBody>
        </p:sp>
        <p:sp>
          <p:nvSpPr>
            <p:cNvPr id="16405" name="AutoShape 17"/>
            <p:cNvSpPr>
              <a:spLocks noChangeArrowheads="1"/>
            </p:cNvSpPr>
            <p:nvPr/>
          </p:nvSpPr>
          <p:spPr bwMode="auto">
            <a:xfrm>
              <a:off x="3880" y="2870"/>
              <a:ext cx="1602" cy="204"/>
            </a:xfrm>
            <a:prstGeom prst="roundRect">
              <a:avLst>
                <a:gd name="adj" fmla="val 468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5pPr>
              <a:lvl6pPr marL="2514600" indent="-228600" defTabSz="457200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6pPr>
              <a:lvl7pPr marL="2971800" indent="-228600" defTabSz="457200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7pPr>
              <a:lvl8pPr marL="3429000" indent="-228600" defTabSz="457200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8pPr>
              <a:lvl9pPr marL="3886200" indent="-228600" defTabSz="457200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9pPr>
            </a:lstStyle>
            <a:p>
              <a:pPr>
                <a:lnSpc>
                  <a:spcPct val="93000"/>
                </a:lnSpc>
                <a:buClrTx/>
                <a:buFontTx/>
                <a:buNone/>
              </a:pPr>
              <a:r>
                <a:rPr lang="en-GB" altLang="et-EE" sz="1600" b="1">
                  <a:solidFill>
                    <a:srgbClr val="000000"/>
                  </a:solidFill>
                  <a:latin typeface="Arial" panose="020B0604020202020204" pitchFamily="34" charset="0"/>
                </a:rPr>
                <a:t>Lõpetamine ja jätkutööd</a:t>
              </a:r>
            </a:p>
          </p:txBody>
        </p:sp>
      </p:grpSp>
      <p:sp>
        <p:nvSpPr>
          <p:cNvPr id="16395" name="Line 18"/>
          <p:cNvSpPr>
            <a:spLocks noChangeShapeType="1"/>
          </p:cNvSpPr>
          <p:nvPr/>
        </p:nvSpPr>
        <p:spPr bwMode="auto">
          <a:xfrm flipV="1">
            <a:off x="2057400" y="2274889"/>
            <a:ext cx="685800" cy="860425"/>
          </a:xfrm>
          <a:prstGeom prst="line">
            <a:avLst/>
          </a:prstGeom>
          <a:noFill/>
          <a:ln w="25560" cap="sq">
            <a:solidFill>
              <a:srgbClr val="3333FF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sp>
        <p:nvSpPr>
          <p:cNvPr id="16396" name="Line 19"/>
          <p:cNvSpPr>
            <a:spLocks noChangeShapeType="1"/>
          </p:cNvSpPr>
          <p:nvPr/>
        </p:nvSpPr>
        <p:spPr bwMode="auto">
          <a:xfrm flipV="1">
            <a:off x="2209800" y="3189289"/>
            <a:ext cx="533400" cy="98425"/>
          </a:xfrm>
          <a:prstGeom prst="line">
            <a:avLst/>
          </a:prstGeom>
          <a:noFill/>
          <a:ln w="25560" cap="sq">
            <a:solidFill>
              <a:srgbClr val="3333FF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grpSp>
        <p:nvGrpSpPr>
          <p:cNvPr id="16397" name="Group 20"/>
          <p:cNvGrpSpPr>
            <a:grpSpLocks/>
          </p:cNvGrpSpPr>
          <p:nvPr/>
        </p:nvGrpSpPr>
        <p:grpSpPr bwMode="auto">
          <a:xfrm>
            <a:off x="1514476" y="3352801"/>
            <a:ext cx="1389063" cy="2384425"/>
            <a:chOff x="-6" y="2112"/>
            <a:chExt cx="875" cy="1502"/>
          </a:xfrm>
        </p:grpSpPr>
        <p:sp>
          <p:nvSpPr>
            <p:cNvPr id="16402" name="AutoShape 21"/>
            <p:cNvSpPr>
              <a:spLocks noChangeArrowheads="1"/>
            </p:cNvSpPr>
            <p:nvPr/>
          </p:nvSpPr>
          <p:spPr bwMode="auto">
            <a:xfrm>
              <a:off x="0" y="2112"/>
              <a:ext cx="821" cy="1502"/>
            </a:xfrm>
            <a:prstGeom prst="roundRect">
              <a:avLst>
                <a:gd name="adj" fmla="val 12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 altLang="et-EE"/>
            </a:p>
          </p:txBody>
        </p:sp>
        <p:sp>
          <p:nvSpPr>
            <p:cNvPr id="16403" name="AutoShape 22"/>
            <p:cNvSpPr>
              <a:spLocks noChangeArrowheads="1"/>
            </p:cNvSpPr>
            <p:nvPr/>
          </p:nvSpPr>
          <p:spPr bwMode="auto">
            <a:xfrm>
              <a:off x="-6" y="2112"/>
              <a:ext cx="875" cy="1386"/>
            </a:xfrm>
            <a:prstGeom prst="roundRect">
              <a:avLst>
                <a:gd name="adj" fmla="val 12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5pPr>
              <a:lvl6pPr marL="2514600" indent="-228600" defTabSz="457200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6pPr>
              <a:lvl7pPr marL="2971800" indent="-228600" defTabSz="457200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7pPr>
              <a:lvl8pPr marL="3429000" indent="-228600" defTabSz="457200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8pPr>
              <a:lvl9pPr marL="3886200" indent="-228600" defTabSz="457200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9pPr>
            </a:lstStyle>
            <a:p>
              <a:pPr>
                <a:lnSpc>
                  <a:spcPct val="95000"/>
                </a:lnSpc>
                <a:buClrTx/>
                <a:buFontTx/>
                <a:buNone/>
              </a:pPr>
              <a:r>
                <a:rPr lang="en-GB" altLang="et-EE" sz="1600" b="1">
                  <a:solidFill>
                    <a:srgbClr val="000000"/>
                  </a:solidFill>
                  <a:latin typeface="Bitstream Vera Sans" charset="0"/>
                </a:rPr>
                <a:t>Analüüs</a:t>
              </a:r>
            </a:p>
            <a:p>
              <a:pPr>
                <a:lnSpc>
                  <a:spcPct val="95000"/>
                </a:lnSpc>
                <a:buClrTx/>
                <a:buFontTx/>
                <a:buNone/>
              </a:pPr>
              <a:r>
                <a:rPr lang="en-GB" altLang="et-EE" sz="1600" b="1">
                  <a:solidFill>
                    <a:srgbClr val="000000"/>
                  </a:solidFill>
                  <a:latin typeface="Bitstream Vera Sans" charset="0"/>
                </a:rPr>
                <a:t>tähendab,</a:t>
              </a:r>
            </a:p>
            <a:p>
              <a:pPr>
                <a:lnSpc>
                  <a:spcPct val="95000"/>
                </a:lnSpc>
                <a:buClrTx/>
                <a:buFontTx/>
                <a:buNone/>
              </a:pPr>
              <a:r>
                <a:rPr lang="en-GB" altLang="et-EE" sz="1600" b="1">
                  <a:solidFill>
                    <a:srgbClr val="000000"/>
                  </a:solidFill>
                  <a:latin typeface="Bitstream Vera Sans" charset="0"/>
                </a:rPr>
                <a:t>et pannakse</a:t>
              </a:r>
            </a:p>
            <a:p>
              <a:pPr>
                <a:lnSpc>
                  <a:spcPct val="95000"/>
                </a:lnSpc>
                <a:buClrTx/>
                <a:buFontTx/>
                <a:buNone/>
              </a:pPr>
              <a:r>
                <a:rPr lang="en-GB" altLang="et-EE" sz="1600" b="1">
                  <a:solidFill>
                    <a:srgbClr val="000000"/>
                  </a:solidFill>
                  <a:latin typeface="Bitstream Vera Sans" charset="0"/>
                </a:rPr>
                <a:t>kirja, mida</a:t>
              </a:r>
            </a:p>
            <a:p>
              <a:pPr>
                <a:lnSpc>
                  <a:spcPct val="95000"/>
                </a:lnSpc>
                <a:buClrTx/>
                <a:buFontTx/>
                <a:buNone/>
              </a:pPr>
              <a:r>
                <a:rPr lang="en-GB" altLang="et-EE" sz="1600" b="1">
                  <a:solidFill>
                    <a:srgbClr val="000000"/>
                  </a:solidFill>
                  <a:latin typeface="Bitstream Vera Sans" charset="0"/>
                </a:rPr>
                <a:t>kasutaja</a:t>
              </a:r>
            </a:p>
            <a:p>
              <a:pPr>
                <a:lnSpc>
                  <a:spcPct val="95000"/>
                </a:lnSpc>
                <a:buClrTx/>
                <a:buFontTx/>
                <a:buNone/>
              </a:pPr>
              <a:r>
                <a:rPr lang="en-GB" altLang="et-EE" sz="1600" b="1">
                  <a:solidFill>
                    <a:srgbClr val="000000"/>
                  </a:solidFill>
                  <a:latin typeface="Bitstream Vera Sans" charset="0"/>
                </a:rPr>
                <a:t>rakendusest</a:t>
              </a:r>
            </a:p>
            <a:p>
              <a:pPr>
                <a:lnSpc>
                  <a:spcPct val="95000"/>
                </a:lnSpc>
                <a:buClrTx/>
                <a:buFontTx/>
                <a:buNone/>
              </a:pPr>
              <a:r>
                <a:rPr lang="en-GB" altLang="et-EE" sz="1600" b="1">
                  <a:solidFill>
                    <a:srgbClr val="000000"/>
                  </a:solidFill>
                  <a:latin typeface="Bitstream Vera Sans" charset="0"/>
                </a:rPr>
                <a:t>tegelikult</a:t>
              </a:r>
            </a:p>
            <a:p>
              <a:pPr>
                <a:lnSpc>
                  <a:spcPct val="95000"/>
                </a:lnSpc>
                <a:buClrTx/>
                <a:buFontTx/>
                <a:buNone/>
              </a:pPr>
              <a:r>
                <a:rPr lang="en-GB" altLang="et-EE" sz="1600" b="1">
                  <a:solidFill>
                    <a:srgbClr val="000000"/>
                  </a:solidFill>
                  <a:latin typeface="Bitstream Vera Sans" charset="0"/>
                </a:rPr>
                <a:t>vajab ja</a:t>
              </a:r>
            </a:p>
            <a:p>
              <a:pPr>
                <a:lnSpc>
                  <a:spcPct val="95000"/>
                </a:lnSpc>
                <a:buClrTx/>
                <a:buFontTx/>
                <a:buNone/>
              </a:pPr>
              <a:r>
                <a:rPr lang="en-GB" altLang="et-EE" sz="1600" b="1">
                  <a:solidFill>
                    <a:srgbClr val="000000"/>
                  </a:solidFill>
                  <a:latin typeface="Bitstream Vera Sans" charset="0"/>
                </a:rPr>
                <a:t>tahab</a:t>
              </a:r>
            </a:p>
          </p:txBody>
        </p:sp>
      </p:grpSp>
      <p:sp>
        <p:nvSpPr>
          <p:cNvPr id="16398" name="Line 23"/>
          <p:cNvSpPr>
            <a:spLocks noChangeShapeType="1"/>
          </p:cNvSpPr>
          <p:nvPr/>
        </p:nvSpPr>
        <p:spPr bwMode="auto">
          <a:xfrm flipH="1">
            <a:off x="4027489" y="2819400"/>
            <a:ext cx="708025" cy="533400"/>
          </a:xfrm>
          <a:prstGeom prst="line">
            <a:avLst/>
          </a:prstGeom>
          <a:noFill/>
          <a:ln w="25560" cap="sq">
            <a:solidFill>
              <a:srgbClr val="3333FF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t-EE"/>
          </a:p>
        </p:txBody>
      </p:sp>
      <p:grpSp>
        <p:nvGrpSpPr>
          <p:cNvPr id="16399" name="Group 24"/>
          <p:cNvGrpSpPr>
            <a:grpSpLocks/>
          </p:cNvGrpSpPr>
          <p:nvPr/>
        </p:nvGrpSpPr>
        <p:grpSpPr bwMode="auto">
          <a:xfrm>
            <a:off x="4724402" y="2590801"/>
            <a:ext cx="1312863" cy="333375"/>
            <a:chOff x="2016" y="1632"/>
            <a:chExt cx="827" cy="210"/>
          </a:xfrm>
        </p:grpSpPr>
        <p:sp>
          <p:nvSpPr>
            <p:cNvPr id="16400" name="AutoShape 25"/>
            <p:cNvSpPr>
              <a:spLocks noChangeArrowheads="1"/>
            </p:cNvSpPr>
            <p:nvPr/>
          </p:nvSpPr>
          <p:spPr bwMode="auto">
            <a:xfrm>
              <a:off x="2016" y="1632"/>
              <a:ext cx="818" cy="210"/>
            </a:xfrm>
            <a:prstGeom prst="roundRect">
              <a:avLst>
                <a:gd name="adj" fmla="val 468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t-EE" altLang="et-EE"/>
            </a:p>
          </p:txBody>
        </p:sp>
        <p:sp>
          <p:nvSpPr>
            <p:cNvPr id="16401" name="AutoShape 26"/>
            <p:cNvSpPr>
              <a:spLocks noChangeArrowheads="1"/>
            </p:cNvSpPr>
            <p:nvPr/>
          </p:nvSpPr>
          <p:spPr bwMode="auto">
            <a:xfrm>
              <a:off x="2018" y="1632"/>
              <a:ext cx="825" cy="204"/>
            </a:xfrm>
            <a:prstGeom prst="roundRect">
              <a:avLst>
                <a:gd name="adj" fmla="val 468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5pPr>
              <a:lvl6pPr marL="2514600" indent="-228600" defTabSz="457200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6pPr>
              <a:lvl7pPr marL="2971800" indent="-228600" defTabSz="457200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7pPr>
              <a:lvl8pPr marL="3429000" indent="-228600" defTabSz="457200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8pPr>
              <a:lvl9pPr marL="3886200" indent="-228600" defTabSz="457200" eaLnBrk="0" fontAlgn="base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cs typeface="msgothic" charset="0"/>
                </a:defRPr>
              </a:lvl9pPr>
            </a:lstStyle>
            <a:p>
              <a:pPr>
                <a:lnSpc>
                  <a:spcPct val="93000"/>
                </a:lnSpc>
                <a:buClrTx/>
                <a:buFontTx/>
                <a:buNone/>
              </a:pPr>
              <a:r>
                <a:rPr lang="en-GB" altLang="et-EE" sz="1600" b="1">
                  <a:solidFill>
                    <a:srgbClr val="000000"/>
                  </a:solidFill>
                  <a:latin typeface="Arial" panose="020B0604020202020204" pitchFamily="34" charset="0"/>
                </a:rPr>
                <a:t>kuidas teha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2077035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Agile manifesto 2011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Customer satisfaction by early and continuous delivery of valuable software.</a:t>
            </a:r>
          </a:p>
          <a:p>
            <a:r>
              <a:rPr lang="en-US" dirty="0"/>
              <a:t>Welcome changing requirements, even in late development.</a:t>
            </a:r>
          </a:p>
          <a:p>
            <a:r>
              <a:rPr lang="en-US" dirty="0"/>
              <a:t>Deliver working software frequently (weeks rather than months)</a:t>
            </a:r>
          </a:p>
          <a:p>
            <a:r>
              <a:rPr lang="en-US" dirty="0"/>
              <a:t>Close, daily cooperation between business people and developers</a:t>
            </a:r>
          </a:p>
          <a:p>
            <a:r>
              <a:rPr lang="en-US" dirty="0"/>
              <a:t>Projects are built around motivated individuals, who should be trusted</a:t>
            </a:r>
          </a:p>
          <a:p>
            <a:r>
              <a:rPr lang="en-US" dirty="0"/>
              <a:t>Face-to-face conversation is the best form of communication (co-location)</a:t>
            </a:r>
          </a:p>
          <a:p>
            <a:r>
              <a:rPr lang="en-US" dirty="0"/>
              <a:t>Working software is the primary measure of progress</a:t>
            </a:r>
          </a:p>
          <a:p>
            <a:r>
              <a:rPr lang="en-US" dirty="0"/>
              <a:t>Sustainable development, able to maintain a constant pace</a:t>
            </a:r>
          </a:p>
          <a:p>
            <a:r>
              <a:rPr lang="en-US" dirty="0"/>
              <a:t>Continuous attention to technical excellence and good design</a:t>
            </a:r>
          </a:p>
          <a:p>
            <a:r>
              <a:rPr lang="en-US" dirty="0"/>
              <a:t>Simplicity—the art of maximizing the amount of work not done—is essential</a:t>
            </a:r>
          </a:p>
          <a:p>
            <a:r>
              <a:rPr lang="en-US" dirty="0"/>
              <a:t>Best architectures, requirements, and designs emerge from self-organizing teams</a:t>
            </a:r>
          </a:p>
          <a:p>
            <a:r>
              <a:rPr lang="en-US" dirty="0"/>
              <a:t>Regularly, the team reflects on how to become more effective, and adjusts accordingly</a:t>
            </a: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035593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Agiilse arenduse metoodikad: wikipedia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t-EE" dirty="0" smtClean="0"/>
              <a:t>„</a:t>
            </a:r>
            <a:r>
              <a:rPr lang="en-US" b="1" dirty="0"/>
              <a:t>Scrum</a:t>
            </a:r>
            <a:r>
              <a:rPr lang="en-US" dirty="0"/>
              <a:t> is an </a:t>
            </a:r>
            <a:r>
              <a:rPr lang="en-US" dirty="0">
                <a:hlinkClick r:id="rId2" tooltip="Agile software development"/>
              </a:rPr>
              <a:t>agile</a:t>
            </a:r>
            <a:r>
              <a:rPr lang="en-US" dirty="0"/>
              <a:t> framework for managing knowledge work, with an emphasis on </a:t>
            </a:r>
            <a:r>
              <a:rPr lang="en-US" dirty="0">
                <a:hlinkClick r:id="rId3" tooltip="Software development"/>
              </a:rPr>
              <a:t>software development</a:t>
            </a:r>
            <a:r>
              <a:rPr lang="en-US" dirty="0"/>
              <a:t>. It is designed for teams of three to nine members, who break their work into actions that can be completed within </a:t>
            </a:r>
            <a:r>
              <a:rPr lang="en-US" dirty="0" err="1"/>
              <a:t>timeboxed</a:t>
            </a:r>
            <a:r>
              <a:rPr lang="en-US" dirty="0"/>
              <a:t> iterations, called "sprints", no longer than one month and most commonly two weeks, then track progress and re-plan in 15-minute </a:t>
            </a:r>
            <a:r>
              <a:rPr lang="en-US" dirty="0">
                <a:hlinkClick r:id="rId4" tooltip="Stand-up meeting"/>
              </a:rPr>
              <a:t>stand-up meetings</a:t>
            </a:r>
            <a:r>
              <a:rPr lang="en-US" dirty="0"/>
              <a:t>, called </a:t>
            </a:r>
            <a:r>
              <a:rPr lang="en-US" i="1" dirty="0"/>
              <a:t>daily scrums</a:t>
            </a:r>
            <a:r>
              <a:rPr lang="en-US" dirty="0"/>
              <a:t>.</a:t>
            </a:r>
            <a:r>
              <a:rPr lang="en-US" baseline="30000" dirty="0">
                <a:hlinkClick r:id="rId5"/>
              </a:rPr>
              <a:t>[1]</a:t>
            </a:r>
            <a:r>
              <a:rPr lang="en-US" baseline="30000" dirty="0">
                <a:hlinkClick r:id="rId6"/>
              </a:rPr>
              <a:t>[2]</a:t>
            </a:r>
            <a:r>
              <a:rPr lang="en-US" dirty="0"/>
              <a:t> </a:t>
            </a:r>
            <a:endParaRPr lang="et-EE" dirty="0" smtClean="0"/>
          </a:p>
          <a:p>
            <a:pPr marL="0" indent="0">
              <a:buNone/>
            </a:pPr>
            <a:endParaRPr lang="et-EE" dirty="0"/>
          </a:p>
          <a:p>
            <a:pPr marL="0" indent="0">
              <a:buNone/>
            </a:pPr>
            <a:r>
              <a:rPr lang="en-US" b="1" dirty="0"/>
              <a:t>Kanban</a:t>
            </a:r>
            <a:r>
              <a:rPr lang="en-US" dirty="0"/>
              <a:t> (Japanese </a:t>
            </a:r>
            <a:r>
              <a:rPr lang="en-US" dirty="0" err="1"/>
              <a:t>看板</a:t>
            </a:r>
            <a:r>
              <a:rPr lang="en-US" dirty="0"/>
              <a:t>, </a:t>
            </a:r>
            <a:r>
              <a:rPr lang="en-US" dirty="0">
                <a:hlinkClick r:id="rId7" tooltip="Signboard"/>
              </a:rPr>
              <a:t>signboard</a:t>
            </a:r>
            <a:r>
              <a:rPr lang="en-US" dirty="0"/>
              <a:t>) is a </a:t>
            </a:r>
            <a:r>
              <a:rPr lang="en-US" dirty="0">
                <a:hlinkClick r:id="rId8" tooltip="Lean manufacturing"/>
              </a:rPr>
              <a:t>lean method</a:t>
            </a:r>
            <a:r>
              <a:rPr lang="en-US" dirty="0"/>
              <a:t> to manage and improve </a:t>
            </a:r>
            <a:r>
              <a:rPr lang="en-US" dirty="0">
                <a:hlinkClick r:id="rId9" tooltip="Work (disambiguation)"/>
              </a:rPr>
              <a:t>work</a:t>
            </a:r>
            <a:r>
              <a:rPr lang="en-US" dirty="0"/>
              <a:t> across human </a:t>
            </a:r>
            <a:r>
              <a:rPr lang="en-US" dirty="0">
                <a:hlinkClick r:id="rId10" tooltip="System"/>
              </a:rPr>
              <a:t>systems</a:t>
            </a:r>
            <a:r>
              <a:rPr lang="en-US" dirty="0"/>
              <a:t>. This approach aims to manage work by balancing demands with available capacity, and by improving the handling of system-level </a:t>
            </a:r>
            <a:r>
              <a:rPr lang="en-US" dirty="0">
                <a:hlinkClick r:id="rId11" tooltip="Bottleneck (production)"/>
              </a:rPr>
              <a:t>bottlenecks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/>
              <a:t>Work items are visualized to give participants a view of progress and process, from start to finish - usually via a </a:t>
            </a:r>
            <a:r>
              <a:rPr lang="en-US" dirty="0">
                <a:hlinkClick r:id="rId12" tooltip="Kanban board"/>
              </a:rPr>
              <a:t>Kanban board</a:t>
            </a:r>
            <a:r>
              <a:rPr lang="en-US" dirty="0"/>
              <a:t>. Work is </a:t>
            </a:r>
            <a:r>
              <a:rPr lang="en-US" dirty="0">
                <a:hlinkClick r:id="rId13" tooltip="Push–pull strategy"/>
              </a:rPr>
              <a:t>pulled</a:t>
            </a:r>
            <a:r>
              <a:rPr lang="en-US" dirty="0"/>
              <a:t> as capacity permits, rather than work being pushed into the process when requested. </a:t>
            </a:r>
          </a:p>
          <a:p>
            <a:pPr marL="0" indent="0">
              <a:buNone/>
            </a:pPr>
            <a:endParaRPr lang="et-EE" dirty="0"/>
          </a:p>
          <a:p>
            <a:pPr marL="0" indent="0">
              <a:buNone/>
            </a:pP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301251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Olulist arendajatest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t-EE" dirty="0"/>
              <a:t>Tarkvara on kõige keerulisem asi maailmas: </a:t>
            </a:r>
            <a:endParaRPr lang="et-EE" dirty="0" smtClean="0"/>
          </a:p>
          <a:p>
            <a:pPr marL="0" indent="0">
              <a:buNone/>
            </a:pPr>
            <a:r>
              <a:rPr lang="et-EE" dirty="0"/>
              <a:t> </a:t>
            </a:r>
            <a:r>
              <a:rPr lang="et-EE" dirty="0" smtClean="0"/>
              <a:t>  tarkvarasüsteemidel  </a:t>
            </a:r>
            <a:r>
              <a:rPr lang="et-EE" dirty="0"/>
              <a:t>on kõige rohkem osi</a:t>
            </a:r>
          </a:p>
          <a:p>
            <a:r>
              <a:rPr lang="et-EE" dirty="0"/>
              <a:t>Arendaja kirjutatud programm </a:t>
            </a:r>
            <a:r>
              <a:rPr lang="et-EE" dirty="0" smtClean="0"/>
              <a:t>tegelikult </a:t>
            </a:r>
            <a:r>
              <a:rPr lang="et-EE" dirty="0"/>
              <a:t>ehitusjoonis, mitte ehitus: </a:t>
            </a:r>
            <a:endParaRPr lang="et-EE" dirty="0" smtClean="0"/>
          </a:p>
          <a:p>
            <a:pPr marL="0" indent="0">
              <a:buNone/>
            </a:pPr>
            <a:r>
              <a:rPr lang="et-EE" dirty="0"/>
              <a:t> </a:t>
            </a:r>
            <a:r>
              <a:rPr lang="et-EE" dirty="0" smtClean="0"/>
              <a:t>  ehitus </a:t>
            </a:r>
            <a:r>
              <a:rPr lang="et-EE" dirty="0"/>
              <a:t>(töötav tarkvara) tehakse kompilaatorite, linkurite jms abil </a:t>
            </a:r>
            <a:endParaRPr lang="et-EE" dirty="0" smtClean="0"/>
          </a:p>
          <a:p>
            <a:pPr marL="0" indent="0">
              <a:buNone/>
            </a:pPr>
            <a:r>
              <a:rPr lang="et-EE" dirty="0"/>
              <a:t> </a:t>
            </a:r>
            <a:r>
              <a:rPr lang="et-EE" dirty="0" smtClean="0"/>
              <a:t>  programmist </a:t>
            </a:r>
            <a:r>
              <a:rPr lang="et-EE" dirty="0"/>
              <a:t>automaatselt.</a:t>
            </a:r>
          </a:p>
          <a:p>
            <a:r>
              <a:rPr lang="et-EE" dirty="0"/>
              <a:t>Programmeerija “analoog” on arhitekt/ehitusinsener.</a:t>
            </a:r>
          </a:p>
          <a:p>
            <a:r>
              <a:rPr lang="et-EE" dirty="0"/>
              <a:t>Tarkvara arenduses ei ole nö lihtsaid “ehitusmehi” vaja.</a:t>
            </a:r>
          </a:p>
          <a:p>
            <a:r>
              <a:rPr lang="et-EE" dirty="0"/>
              <a:t>Täiendava tööjõu lisamine projekti </a:t>
            </a:r>
            <a:endParaRPr lang="et-EE" dirty="0" smtClean="0"/>
          </a:p>
          <a:p>
            <a:pPr marL="0" indent="0">
              <a:buNone/>
            </a:pPr>
            <a:r>
              <a:rPr lang="et-EE" dirty="0"/>
              <a:t> </a:t>
            </a:r>
            <a:r>
              <a:rPr lang="et-EE" dirty="0" smtClean="0"/>
              <a:t>  käigus </a:t>
            </a:r>
            <a:r>
              <a:rPr lang="et-EE" dirty="0"/>
              <a:t>teeb projekti täitmise </a:t>
            </a:r>
            <a:endParaRPr lang="et-EE" dirty="0" smtClean="0"/>
          </a:p>
          <a:p>
            <a:pPr marL="0" indent="0">
              <a:buNone/>
            </a:pPr>
            <a:r>
              <a:rPr lang="et-EE" dirty="0"/>
              <a:t> </a:t>
            </a:r>
            <a:r>
              <a:rPr lang="et-EE" dirty="0" smtClean="0"/>
              <a:t>  tihtipeale </a:t>
            </a:r>
            <a:r>
              <a:rPr lang="et-EE" dirty="0"/>
              <a:t>veel aeglasemaks.</a:t>
            </a: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844029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Olulised reeglid</a:t>
            </a:r>
            <a:endParaRPr lang="et-E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Arendaja peab sisse elama kliendi igapäevatöösse ja seda väga hästi valdama! Ainult siis on võimalik aru saada, mida klient vajab ja mis teda aitab.</a:t>
            </a:r>
          </a:p>
          <a:p>
            <a:r>
              <a:rPr lang="et-EE" dirty="0"/>
              <a:t>Kliendiga peab pidevalt suhtlema ja teda sundima kasutama pooltoorest funktsionaalsust: ei tohi teha "enne kõik valmis", kui asi kasutusse läheb.</a:t>
            </a:r>
          </a:p>
          <a:p>
            <a:r>
              <a:rPr lang="et-EE" dirty="0"/>
              <a:t>Alati tuleb teha nii vähe funktsionaalsust, kui võimalik.</a:t>
            </a:r>
          </a:p>
          <a:p>
            <a:r>
              <a:rPr lang="et-EE" dirty="0"/>
              <a:t>Vältige kõike, millest klient aru ei saa.</a:t>
            </a:r>
          </a:p>
          <a:p>
            <a:r>
              <a:rPr lang="et-EE" dirty="0"/>
              <a:t>Ei ole olemas mingeid imenõkse ja supertehnoloogiaid.</a:t>
            </a:r>
          </a:p>
        </p:txBody>
      </p:sp>
    </p:spTree>
    <p:extLst>
      <p:ext uri="{BB962C8B-B14F-4D97-AF65-F5344CB8AC3E}">
        <p14:creationId xmlns:p14="http://schemas.microsoft.com/office/powerpoint/2010/main" val="766888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509</Words>
  <Application>Microsoft Office PowerPoint</Application>
  <PresentationFormat>Widescreen</PresentationFormat>
  <Paragraphs>76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Bitstream Vera Sans</vt:lpstr>
      <vt:lpstr>Calibri</vt:lpstr>
      <vt:lpstr>Calibri Light</vt:lpstr>
      <vt:lpstr>msgothic</vt:lpstr>
      <vt:lpstr>Wingdings</vt:lpstr>
      <vt:lpstr>Office Theme</vt:lpstr>
      <vt:lpstr>Arendusprotsessist http://www.projectcartoon.com/cartoon/2</vt:lpstr>
      <vt:lpstr>Kaks äärmust</vt:lpstr>
      <vt:lpstr>PowerPoint Presentation</vt:lpstr>
      <vt:lpstr>Agile manifesto 2011</vt:lpstr>
      <vt:lpstr>Agiilse arenduse metoodikad: wikipedia</vt:lpstr>
      <vt:lpstr>Olulist arendajatest</vt:lpstr>
      <vt:lpstr>Olulised reeglid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Internetisüsteemide arhitektuurid ja P2P </dc:title>
  <dc:creator>Tanel Tammet</dc:creator>
  <cp:lastModifiedBy>Tanel Tammet</cp:lastModifiedBy>
  <cp:revision>13</cp:revision>
  <dcterms:created xsi:type="dcterms:W3CDTF">2018-12-03T14:00:05Z</dcterms:created>
  <dcterms:modified xsi:type="dcterms:W3CDTF">2019-01-21T14:03:15Z</dcterms:modified>
</cp:coreProperties>
</file>